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Fraunces Extra Bold"/>
      <p:regular r:id="rId17"/>
    </p:embeddedFont>
    <p:embeddedFont>
      <p:font typeface="Fraunces Extra Bold"/>
      <p:regular r:id="rId18"/>
    </p:embeddedFont>
    <p:embeddedFont>
      <p:font typeface="Nobile"/>
      <p:regular r:id="rId19"/>
    </p:embeddedFont>
    <p:embeddedFont>
      <p:font typeface="Nobile"/>
      <p:regular r:id="rId20"/>
    </p:embeddedFont>
    <p:embeddedFont>
      <p:font typeface="Nobile"/>
      <p:regular r:id="rId21"/>
    </p:embeddedFont>
    <p:embeddedFont>
      <p:font typeface="Nobile"/>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8648"/>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IoT-Enabled Smart IV Drip Monitoring and Alert System</a:t>
            </a:r>
            <a:endParaRPr lang="en-US" sz="4450" dirty="0"/>
          </a:p>
        </p:txBody>
      </p:sp>
      <p:sp>
        <p:nvSpPr>
          <p:cNvPr id="4" name="Text 1"/>
          <p:cNvSpPr/>
          <p:nvPr/>
        </p:nvSpPr>
        <p:spPr>
          <a:xfrm>
            <a:off x="6280190" y="4985147"/>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Revolutionizing patient safety through intelligent intravenous fluid monitoring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4812" y="861536"/>
            <a:ext cx="7887176" cy="2244566"/>
          </a:xfrm>
          <a:prstGeom prst="rect">
            <a:avLst/>
          </a:prstGeom>
          <a:noFill/>
          <a:ln/>
        </p:spPr>
        <p:txBody>
          <a:bodyPr wrap="square" lIns="0" tIns="0" rIns="0" bIns="0" rtlCol="0" anchor="t"/>
          <a:lstStyle/>
          <a:p>
            <a:pPr algn="l" indent="0" marL="0">
              <a:lnSpc>
                <a:spcPts val="8800"/>
              </a:lnSpc>
              <a:buNone/>
            </a:pPr>
            <a:r>
              <a:rPr lang="en-US" sz="7050" b="1" dirty="0">
                <a:solidFill>
                  <a:srgbClr val="3B4540"/>
                </a:solidFill>
                <a:latin typeface="Fraunces Extra Bold" pitchFamily="34" charset="0"/>
                <a:ea typeface="Fraunces Extra Bold" pitchFamily="34" charset="-122"/>
                <a:cs typeface="Fraunces Extra Bold" pitchFamily="34" charset="-120"/>
              </a:rPr>
              <a:t>Transforming Patient Care</a:t>
            </a:r>
            <a:endParaRPr lang="en-US" sz="7050" dirty="0"/>
          </a:p>
        </p:txBody>
      </p:sp>
      <p:sp>
        <p:nvSpPr>
          <p:cNvPr id="4" name="Text 1"/>
          <p:cNvSpPr/>
          <p:nvPr/>
        </p:nvSpPr>
        <p:spPr>
          <a:xfrm>
            <a:off x="6114812" y="3375422"/>
            <a:ext cx="7887176" cy="861536"/>
          </a:xfrm>
          <a:prstGeom prst="rect">
            <a:avLst/>
          </a:prstGeom>
          <a:noFill/>
          <a:ln/>
        </p:spPr>
        <p:txBody>
          <a:bodyPr wrap="square" lIns="0" tIns="0" rIns="0" bIns="0" rtlCol="0" anchor="t"/>
          <a:lstStyle/>
          <a:p>
            <a:pPr algn="l" indent="0" marL="0">
              <a:lnSpc>
                <a:spcPts val="2250"/>
              </a:lnSpc>
              <a:buNone/>
            </a:pPr>
            <a:r>
              <a:rPr lang="en-US" sz="1400" dirty="0">
                <a:solidFill>
                  <a:srgbClr val="405449"/>
                </a:solidFill>
                <a:latin typeface="Nobile" pitchFamily="34" charset="0"/>
                <a:ea typeface="Nobile" pitchFamily="34" charset="-122"/>
                <a:cs typeface="Nobile" pitchFamily="34" charset="-120"/>
              </a:rPr>
              <a:t>The IoT-enabled Smart IV Drip Monitoring and Alert System represents a significant advancement in patient safety technology, combining intelligent automation with practical clinical application.</a:t>
            </a:r>
            <a:endParaRPr lang="en-US" sz="1400" dirty="0"/>
          </a:p>
        </p:txBody>
      </p:sp>
      <p:sp>
        <p:nvSpPr>
          <p:cNvPr id="5" name="Shape 2"/>
          <p:cNvSpPr/>
          <p:nvPr/>
        </p:nvSpPr>
        <p:spPr>
          <a:xfrm>
            <a:off x="6114812" y="4438888"/>
            <a:ext cx="403979" cy="403979"/>
          </a:xfrm>
          <a:prstGeom prst="roundRect">
            <a:avLst>
              <a:gd name="adj" fmla="val 40004"/>
            </a:avLst>
          </a:prstGeom>
          <a:solidFill>
            <a:srgbClr val="438951"/>
          </a:solidFill>
          <a:ln/>
        </p:spPr>
      </p:sp>
      <p:sp>
        <p:nvSpPr>
          <p:cNvPr id="6" name="Text 3"/>
          <p:cNvSpPr/>
          <p:nvPr/>
        </p:nvSpPr>
        <p:spPr>
          <a:xfrm>
            <a:off x="6698337" y="4500563"/>
            <a:ext cx="2791897" cy="280511"/>
          </a:xfrm>
          <a:prstGeom prst="rect">
            <a:avLst/>
          </a:prstGeom>
          <a:noFill/>
          <a:ln/>
        </p:spPr>
        <p:txBody>
          <a:bodyPr wrap="none" lIns="0" tIns="0" rIns="0" bIns="0" rtlCol="0" anchor="t"/>
          <a:lstStyle/>
          <a:p>
            <a:pPr algn="l" indent="0" marL="0">
              <a:lnSpc>
                <a:spcPts val="2200"/>
              </a:lnSpc>
              <a:buNone/>
            </a:pPr>
            <a:r>
              <a:rPr lang="en-US" sz="1750" b="1" dirty="0">
                <a:solidFill>
                  <a:srgbClr val="405449"/>
                </a:solidFill>
                <a:latin typeface="Fraunces Extra Bold" pitchFamily="34" charset="0"/>
                <a:ea typeface="Fraunces Extra Bold" pitchFamily="34" charset="-122"/>
                <a:cs typeface="Fraunces Extra Bold" pitchFamily="34" charset="-120"/>
              </a:rPr>
              <a:t>Enhanced Patient Safety</a:t>
            </a:r>
            <a:endParaRPr lang="en-US" sz="1750" dirty="0"/>
          </a:p>
        </p:txBody>
      </p:sp>
      <p:sp>
        <p:nvSpPr>
          <p:cNvPr id="7" name="Text 4"/>
          <p:cNvSpPr/>
          <p:nvPr/>
        </p:nvSpPr>
        <p:spPr>
          <a:xfrm>
            <a:off x="6698337" y="4888706"/>
            <a:ext cx="7303651" cy="287179"/>
          </a:xfrm>
          <a:prstGeom prst="rect">
            <a:avLst/>
          </a:prstGeom>
          <a:noFill/>
          <a:ln/>
        </p:spPr>
        <p:txBody>
          <a:bodyPr wrap="none" lIns="0" tIns="0" rIns="0" bIns="0" rtlCol="0" anchor="t"/>
          <a:lstStyle/>
          <a:p>
            <a:pPr algn="l" indent="0" marL="0">
              <a:lnSpc>
                <a:spcPts val="2250"/>
              </a:lnSpc>
              <a:buNone/>
            </a:pPr>
            <a:r>
              <a:rPr lang="en-US" sz="1400" dirty="0">
                <a:solidFill>
                  <a:srgbClr val="405449"/>
                </a:solidFill>
                <a:latin typeface="Nobile" pitchFamily="34" charset="0"/>
                <a:ea typeface="Nobile" pitchFamily="34" charset="-122"/>
                <a:cs typeface="Nobile" pitchFamily="34" charset="-120"/>
              </a:rPr>
              <a:t>Proactive monitoring prevents complications and ensures continuous care</a:t>
            </a:r>
            <a:endParaRPr lang="en-US" sz="1400" dirty="0"/>
          </a:p>
        </p:txBody>
      </p:sp>
      <p:sp>
        <p:nvSpPr>
          <p:cNvPr id="8" name="Shape 5"/>
          <p:cNvSpPr/>
          <p:nvPr/>
        </p:nvSpPr>
        <p:spPr>
          <a:xfrm>
            <a:off x="6114812" y="5534978"/>
            <a:ext cx="403979" cy="403979"/>
          </a:xfrm>
          <a:prstGeom prst="roundRect">
            <a:avLst>
              <a:gd name="adj" fmla="val 40004"/>
            </a:avLst>
          </a:prstGeom>
          <a:solidFill>
            <a:srgbClr val="438951"/>
          </a:solidFill>
          <a:ln/>
        </p:spPr>
      </p:sp>
      <p:sp>
        <p:nvSpPr>
          <p:cNvPr id="9" name="Text 6"/>
          <p:cNvSpPr/>
          <p:nvPr/>
        </p:nvSpPr>
        <p:spPr>
          <a:xfrm>
            <a:off x="6698337" y="5596652"/>
            <a:ext cx="2324457" cy="280511"/>
          </a:xfrm>
          <a:prstGeom prst="rect">
            <a:avLst/>
          </a:prstGeom>
          <a:noFill/>
          <a:ln/>
        </p:spPr>
        <p:txBody>
          <a:bodyPr wrap="none" lIns="0" tIns="0" rIns="0" bIns="0" rtlCol="0" anchor="t"/>
          <a:lstStyle/>
          <a:p>
            <a:pPr algn="l" indent="0" marL="0">
              <a:lnSpc>
                <a:spcPts val="2200"/>
              </a:lnSpc>
              <a:buNone/>
            </a:pPr>
            <a:r>
              <a:rPr lang="en-US" sz="1750" b="1" dirty="0">
                <a:solidFill>
                  <a:srgbClr val="405449"/>
                </a:solidFill>
                <a:latin typeface="Fraunces Extra Bold" pitchFamily="34" charset="0"/>
                <a:ea typeface="Fraunces Extra Bold" pitchFamily="34" charset="-122"/>
                <a:cs typeface="Fraunces Extra Bold" pitchFamily="34" charset="-120"/>
              </a:rPr>
              <a:t>Improved Efficiency</a:t>
            </a:r>
            <a:endParaRPr lang="en-US" sz="1750" dirty="0"/>
          </a:p>
        </p:txBody>
      </p:sp>
      <p:sp>
        <p:nvSpPr>
          <p:cNvPr id="10" name="Text 7"/>
          <p:cNvSpPr/>
          <p:nvPr/>
        </p:nvSpPr>
        <p:spPr>
          <a:xfrm>
            <a:off x="6698337" y="5984796"/>
            <a:ext cx="7303651" cy="287179"/>
          </a:xfrm>
          <a:prstGeom prst="rect">
            <a:avLst/>
          </a:prstGeom>
          <a:noFill/>
          <a:ln/>
        </p:spPr>
        <p:txBody>
          <a:bodyPr wrap="none" lIns="0" tIns="0" rIns="0" bIns="0" rtlCol="0" anchor="t"/>
          <a:lstStyle/>
          <a:p>
            <a:pPr algn="l" indent="0" marL="0">
              <a:lnSpc>
                <a:spcPts val="2250"/>
              </a:lnSpc>
              <a:buNone/>
            </a:pPr>
            <a:r>
              <a:rPr lang="en-US" sz="1400" dirty="0">
                <a:solidFill>
                  <a:srgbClr val="405449"/>
                </a:solidFill>
                <a:latin typeface="Nobile" pitchFamily="34" charset="0"/>
                <a:ea typeface="Nobile" pitchFamily="34" charset="-122"/>
                <a:cs typeface="Nobile" pitchFamily="34" charset="-120"/>
              </a:rPr>
              <a:t>Reduces manual workload while maintaining high-quality patient oversight</a:t>
            </a:r>
            <a:endParaRPr lang="en-US" sz="1400" dirty="0"/>
          </a:p>
        </p:txBody>
      </p:sp>
      <p:sp>
        <p:nvSpPr>
          <p:cNvPr id="11" name="Shape 8"/>
          <p:cNvSpPr/>
          <p:nvPr/>
        </p:nvSpPr>
        <p:spPr>
          <a:xfrm>
            <a:off x="6114812" y="6631067"/>
            <a:ext cx="403979" cy="403979"/>
          </a:xfrm>
          <a:prstGeom prst="roundRect">
            <a:avLst>
              <a:gd name="adj" fmla="val 40004"/>
            </a:avLst>
          </a:prstGeom>
          <a:solidFill>
            <a:srgbClr val="438951"/>
          </a:solidFill>
          <a:ln/>
        </p:spPr>
      </p:sp>
      <p:sp>
        <p:nvSpPr>
          <p:cNvPr id="12" name="Text 9"/>
          <p:cNvSpPr/>
          <p:nvPr/>
        </p:nvSpPr>
        <p:spPr>
          <a:xfrm>
            <a:off x="6698337" y="6692741"/>
            <a:ext cx="2244566" cy="280511"/>
          </a:xfrm>
          <a:prstGeom prst="rect">
            <a:avLst/>
          </a:prstGeom>
          <a:noFill/>
          <a:ln/>
        </p:spPr>
        <p:txBody>
          <a:bodyPr wrap="none" lIns="0" tIns="0" rIns="0" bIns="0" rtlCol="0" anchor="t"/>
          <a:lstStyle/>
          <a:p>
            <a:pPr algn="l" indent="0" marL="0">
              <a:lnSpc>
                <a:spcPts val="2200"/>
              </a:lnSpc>
              <a:buNone/>
            </a:pPr>
            <a:r>
              <a:rPr lang="en-US" sz="1750" b="1" dirty="0">
                <a:solidFill>
                  <a:srgbClr val="405449"/>
                </a:solidFill>
                <a:latin typeface="Fraunces Extra Bold" pitchFamily="34" charset="0"/>
                <a:ea typeface="Fraunces Extra Bold" pitchFamily="34" charset="-122"/>
                <a:cs typeface="Fraunces Extra Bold" pitchFamily="34" charset="-120"/>
              </a:rPr>
              <a:t>Scalable Solution</a:t>
            </a:r>
            <a:endParaRPr lang="en-US" sz="1750" dirty="0"/>
          </a:p>
        </p:txBody>
      </p:sp>
      <p:sp>
        <p:nvSpPr>
          <p:cNvPr id="13" name="Text 10"/>
          <p:cNvSpPr/>
          <p:nvPr/>
        </p:nvSpPr>
        <p:spPr>
          <a:xfrm>
            <a:off x="6698337" y="7080885"/>
            <a:ext cx="7303651" cy="287179"/>
          </a:xfrm>
          <a:prstGeom prst="rect">
            <a:avLst/>
          </a:prstGeom>
          <a:noFill/>
          <a:ln/>
        </p:spPr>
        <p:txBody>
          <a:bodyPr wrap="none" lIns="0" tIns="0" rIns="0" bIns="0" rtlCol="0" anchor="t"/>
          <a:lstStyle/>
          <a:p>
            <a:pPr algn="l" indent="0" marL="0">
              <a:lnSpc>
                <a:spcPts val="2250"/>
              </a:lnSpc>
              <a:buNone/>
            </a:pPr>
            <a:r>
              <a:rPr lang="en-US" sz="1400" dirty="0">
                <a:solidFill>
                  <a:srgbClr val="405449"/>
                </a:solidFill>
                <a:latin typeface="Nobile" pitchFamily="34" charset="0"/>
                <a:ea typeface="Nobile" pitchFamily="34" charset="-122"/>
                <a:cs typeface="Nobile" pitchFamily="34" charset="-120"/>
              </a:rPr>
              <a:t>Cost-effective technology ready for hospital-wide implementation</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69407"/>
            <a:ext cx="6374249" cy="708779"/>
          </a:xfrm>
          <a:prstGeom prst="rect">
            <a:avLst/>
          </a:prstGeom>
          <a:noFill/>
          <a:ln/>
        </p:spPr>
        <p:txBody>
          <a:bodyPr wrap="non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The Critical Challenge</a:t>
            </a:r>
            <a:endParaRPr lang="en-US" sz="4450" dirty="0"/>
          </a:p>
        </p:txBody>
      </p:sp>
      <p:sp>
        <p:nvSpPr>
          <p:cNvPr id="4" name="Text 1"/>
          <p:cNvSpPr/>
          <p:nvPr/>
        </p:nvSpPr>
        <p:spPr>
          <a:xfrm>
            <a:off x="6280190" y="2245162"/>
            <a:ext cx="3501509" cy="708660"/>
          </a:xfrm>
          <a:prstGeom prst="rect">
            <a:avLst/>
          </a:prstGeom>
          <a:noFill/>
          <a:ln/>
        </p:spPr>
        <p:txBody>
          <a:bodyPr wrap="square" lIns="0" tIns="0" rIns="0" bIns="0" rtlCol="0" anchor="t"/>
          <a:lstStyle/>
          <a:p>
            <a:pPr algn="l"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Manual Monitoring Limitations</a:t>
            </a:r>
            <a:endParaRPr lang="en-US" sz="2200" dirty="0"/>
          </a:p>
        </p:txBody>
      </p:sp>
      <p:sp>
        <p:nvSpPr>
          <p:cNvPr id="5" name="Text 2"/>
          <p:cNvSpPr/>
          <p:nvPr/>
        </p:nvSpPr>
        <p:spPr>
          <a:xfrm>
            <a:off x="6280190" y="3180636"/>
            <a:ext cx="3501509" cy="1814513"/>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Traditional IV monitoring relies on nurses manually checking fluid levels every 30-60 minutes, creating gaps in patient oversight.</a:t>
            </a:r>
            <a:endParaRPr lang="en-US" sz="1750" dirty="0"/>
          </a:p>
        </p:txBody>
      </p:sp>
      <p:sp>
        <p:nvSpPr>
          <p:cNvPr id="6" name="Text 3"/>
          <p:cNvSpPr/>
          <p:nvPr/>
        </p:nvSpPr>
        <p:spPr>
          <a:xfrm>
            <a:off x="6280190" y="5199221"/>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Time-consuming manual observation</a:t>
            </a:r>
            <a:endParaRPr lang="en-US" sz="1750" dirty="0"/>
          </a:p>
        </p:txBody>
      </p:sp>
      <p:sp>
        <p:nvSpPr>
          <p:cNvPr id="7" name="Text 4"/>
          <p:cNvSpPr/>
          <p:nvPr/>
        </p:nvSpPr>
        <p:spPr>
          <a:xfrm>
            <a:off x="6280190" y="6004322"/>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Human error vulnerability</a:t>
            </a:r>
            <a:endParaRPr lang="en-US" sz="1750" dirty="0"/>
          </a:p>
        </p:txBody>
      </p:sp>
      <p:sp>
        <p:nvSpPr>
          <p:cNvPr id="8" name="Text 5"/>
          <p:cNvSpPr/>
          <p:nvPr/>
        </p:nvSpPr>
        <p:spPr>
          <a:xfrm>
            <a:off x="6280190" y="6446520"/>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Delayed response to critical levels</a:t>
            </a:r>
            <a:endParaRPr lang="en-US" sz="1750" dirty="0"/>
          </a:p>
        </p:txBody>
      </p:sp>
      <p:sp>
        <p:nvSpPr>
          <p:cNvPr id="9" name="Text 6"/>
          <p:cNvSpPr/>
          <p:nvPr/>
        </p:nvSpPr>
        <p:spPr>
          <a:xfrm>
            <a:off x="10342721" y="2245162"/>
            <a:ext cx="2903696" cy="354330"/>
          </a:xfrm>
          <a:prstGeom prst="rect">
            <a:avLst/>
          </a:prstGeom>
          <a:noFill/>
          <a:ln/>
        </p:spPr>
        <p:txBody>
          <a:bodyPr wrap="none" lIns="0" tIns="0" rIns="0" bIns="0" rtlCol="0" anchor="t"/>
          <a:lstStyle/>
          <a:p>
            <a:pPr algn="l"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Patient Safety Risks</a:t>
            </a:r>
            <a:endParaRPr lang="en-US" sz="2200" dirty="0"/>
          </a:p>
        </p:txBody>
      </p:sp>
      <p:sp>
        <p:nvSpPr>
          <p:cNvPr id="10" name="Text 7"/>
          <p:cNvSpPr/>
          <p:nvPr/>
        </p:nvSpPr>
        <p:spPr>
          <a:xfrm>
            <a:off x="10342721" y="2826306"/>
            <a:ext cx="3501509" cy="1814513"/>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Without continuous monitoring, patients face serious complications that can be prevented with timely intervention.</a:t>
            </a:r>
            <a:endParaRPr lang="en-US" sz="1750" dirty="0"/>
          </a:p>
        </p:txBody>
      </p:sp>
      <p:sp>
        <p:nvSpPr>
          <p:cNvPr id="11" name="Text 8"/>
          <p:cNvSpPr/>
          <p:nvPr/>
        </p:nvSpPr>
        <p:spPr>
          <a:xfrm>
            <a:off x="10342721" y="4844891"/>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Air embolism from empty IV lines</a:t>
            </a:r>
            <a:endParaRPr lang="en-US" sz="1750" dirty="0"/>
          </a:p>
        </p:txBody>
      </p:sp>
      <p:sp>
        <p:nvSpPr>
          <p:cNvPr id="12" name="Text 9"/>
          <p:cNvSpPr/>
          <p:nvPr/>
        </p:nvSpPr>
        <p:spPr>
          <a:xfrm>
            <a:off x="10342721" y="5649992"/>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Treatment delays and interruptions</a:t>
            </a:r>
            <a:endParaRPr lang="en-US" sz="1750" dirty="0"/>
          </a:p>
        </p:txBody>
      </p:sp>
      <p:sp>
        <p:nvSpPr>
          <p:cNvPr id="13" name="Text 10"/>
          <p:cNvSpPr/>
          <p:nvPr/>
        </p:nvSpPr>
        <p:spPr>
          <a:xfrm>
            <a:off x="10342721" y="6455093"/>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Increased nurse workload stress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82140"/>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Our Smart Solution</a:t>
            </a:r>
            <a:endParaRPr lang="en-US" sz="4450" dirty="0"/>
          </a:p>
        </p:txBody>
      </p:sp>
      <p:sp>
        <p:nvSpPr>
          <p:cNvPr id="3" name="Shape 1"/>
          <p:cNvSpPr/>
          <p:nvPr/>
        </p:nvSpPr>
        <p:spPr>
          <a:xfrm>
            <a:off x="793790" y="3044547"/>
            <a:ext cx="4196358" cy="3302913"/>
          </a:xfrm>
          <a:prstGeom prst="roundRect">
            <a:avLst>
              <a:gd name="adj" fmla="val 6181"/>
            </a:avLst>
          </a:prstGeom>
          <a:solidFill>
            <a:srgbClr val="E8F3E8"/>
          </a:solidFill>
          <a:ln/>
        </p:spPr>
      </p:sp>
      <p:sp>
        <p:nvSpPr>
          <p:cNvPr id="4" name="Shape 2"/>
          <p:cNvSpPr/>
          <p:nvPr/>
        </p:nvSpPr>
        <p:spPr>
          <a:xfrm>
            <a:off x="1020604" y="3271361"/>
            <a:ext cx="680442" cy="680442"/>
          </a:xfrm>
          <a:prstGeom prst="roundRect">
            <a:avLst>
              <a:gd name="adj" fmla="val 13436980"/>
            </a:avLst>
          </a:prstGeom>
          <a:solidFill>
            <a:srgbClr val="438951"/>
          </a:solidFill>
          <a:ln/>
        </p:spPr>
      </p:sp>
      <p:pic>
        <p:nvPicPr>
          <p:cNvPr id="5" name="Image 0" descr="preencoded.png">    </p:cNvPr>
          <p:cNvPicPr>
            <a:picLocks noChangeAspect="1"/>
          </p:cNvPicPr>
          <p:nvPr/>
        </p:nvPicPr>
        <p:blipFill>
          <a:blip r:embed="rId1"/>
          <a:stretch>
            <a:fillRect/>
          </a:stretch>
        </p:blipFill>
        <p:spPr>
          <a:xfrm>
            <a:off x="1207770" y="3420189"/>
            <a:ext cx="306110" cy="382667"/>
          </a:xfrm>
          <a:prstGeom prst="rect">
            <a:avLst/>
          </a:prstGeom>
        </p:spPr>
      </p:pic>
      <p:sp>
        <p:nvSpPr>
          <p:cNvPr id="6" name="Text 3"/>
          <p:cNvSpPr/>
          <p:nvPr/>
        </p:nvSpPr>
        <p:spPr>
          <a:xfrm>
            <a:off x="1020604" y="4178617"/>
            <a:ext cx="330898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ESP32 Microcontroller</a:t>
            </a:r>
            <a:endParaRPr lang="en-US" sz="2200" dirty="0"/>
          </a:p>
        </p:txBody>
      </p:sp>
      <p:sp>
        <p:nvSpPr>
          <p:cNvPr id="7" name="Text 4"/>
          <p:cNvSpPr/>
          <p:nvPr/>
        </p:nvSpPr>
        <p:spPr>
          <a:xfrm>
            <a:off x="1020604" y="4669036"/>
            <a:ext cx="3742730" cy="1451610"/>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Advanced processing power with built-in WiFi connectivity for seamless data transmission and real-time monitoring capabilities.</a:t>
            </a:r>
            <a:endParaRPr lang="en-US" sz="1750" dirty="0"/>
          </a:p>
        </p:txBody>
      </p:sp>
      <p:sp>
        <p:nvSpPr>
          <p:cNvPr id="8" name="Shape 5"/>
          <p:cNvSpPr/>
          <p:nvPr/>
        </p:nvSpPr>
        <p:spPr>
          <a:xfrm>
            <a:off x="5216962" y="3044547"/>
            <a:ext cx="4196358" cy="3302913"/>
          </a:xfrm>
          <a:prstGeom prst="roundRect">
            <a:avLst>
              <a:gd name="adj" fmla="val 6181"/>
            </a:avLst>
          </a:prstGeom>
          <a:solidFill>
            <a:srgbClr val="E8F3E8"/>
          </a:solidFill>
          <a:ln/>
        </p:spPr>
      </p:sp>
      <p:sp>
        <p:nvSpPr>
          <p:cNvPr id="9" name="Shape 6"/>
          <p:cNvSpPr/>
          <p:nvPr/>
        </p:nvSpPr>
        <p:spPr>
          <a:xfrm>
            <a:off x="5443776" y="3271361"/>
            <a:ext cx="680442" cy="680442"/>
          </a:xfrm>
          <a:prstGeom prst="roundRect">
            <a:avLst>
              <a:gd name="adj" fmla="val 13436980"/>
            </a:avLst>
          </a:prstGeom>
          <a:solidFill>
            <a:srgbClr val="438951"/>
          </a:solidFill>
          <a:ln/>
        </p:spPr>
      </p:sp>
      <p:pic>
        <p:nvPicPr>
          <p:cNvPr id="10" name="Image 1" descr="preencoded.png">    </p:cNvPr>
          <p:cNvPicPr>
            <a:picLocks noChangeAspect="1"/>
          </p:cNvPicPr>
          <p:nvPr/>
        </p:nvPicPr>
        <p:blipFill>
          <a:blip r:embed="rId2"/>
          <a:stretch>
            <a:fillRect/>
          </a:stretch>
        </p:blipFill>
        <p:spPr>
          <a:xfrm>
            <a:off x="5630942" y="3420189"/>
            <a:ext cx="306110" cy="382667"/>
          </a:xfrm>
          <a:prstGeom prst="rect">
            <a:avLst/>
          </a:prstGeom>
        </p:spPr>
      </p:pic>
      <p:sp>
        <p:nvSpPr>
          <p:cNvPr id="11" name="Text 7"/>
          <p:cNvSpPr/>
          <p:nvPr/>
        </p:nvSpPr>
        <p:spPr>
          <a:xfrm>
            <a:off x="5443776" y="4178617"/>
            <a:ext cx="3439120"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Instant Telegram Alerts</a:t>
            </a:r>
            <a:endParaRPr lang="en-US" sz="2200" dirty="0"/>
          </a:p>
        </p:txBody>
      </p:sp>
      <p:sp>
        <p:nvSpPr>
          <p:cNvPr id="12" name="Text 8"/>
          <p:cNvSpPr/>
          <p:nvPr/>
        </p:nvSpPr>
        <p:spPr>
          <a:xfrm>
            <a:off x="5443776" y="4669036"/>
            <a:ext cx="3742730" cy="1451610"/>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Immediate notifications sent directly to nursing staff devices, ensuring rapid response to critical fluid levels.</a:t>
            </a:r>
            <a:endParaRPr lang="en-US" sz="1750" dirty="0"/>
          </a:p>
        </p:txBody>
      </p:sp>
      <p:sp>
        <p:nvSpPr>
          <p:cNvPr id="13" name="Shape 9"/>
          <p:cNvSpPr/>
          <p:nvPr/>
        </p:nvSpPr>
        <p:spPr>
          <a:xfrm>
            <a:off x="9640133" y="3044547"/>
            <a:ext cx="4196358" cy="3302913"/>
          </a:xfrm>
          <a:prstGeom prst="roundRect">
            <a:avLst>
              <a:gd name="adj" fmla="val 6181"/>
            </a:avLst>
          </a:prstGeom>
          <a:solidFill>
            <a:srgbClr val="E8F3E8"/>
          </a:solidFill>
          <a:ln/>
        </p:spPr>
      </p:sp>
      <p:sp>
        <p:nvSpPr>
          <p:cNvPr id="14" name="Shape 10"/>
          <p:cNvSpPr/>
          <p:nvPr/>
        </p:nvSpPr>
        <p:spPr>
          <a:xfrm>
            <a:off x="9866948" y="3271361"/>
            <a:ext cx="680442" cy="680442"/>
          </a:xfrm>
          <a:prstGeom prst="roundRect">
            <a:avLst>
              <a:gd name="adj" fmla="val 13436980"/>
            </a:avLst>
          </a:prstGeom>
          <a:solidFill>
            <a:srgbClr val="438951"/>
          </a:solidFill>
          <a:ln/>
        </p:spPr>
      </p:sp>
      <p:pic>
        <p:nvPicPr>
          <p:cNvPr id="15" name="Image 2" descr="preencoded.png">    </p:cNvPr>
          <p:cNvPicPr>
            <a:picLocks noChangeAspect="1"/>
          </p:cNvPicPr>
          <p:nvPr/>
        </p:nvPicPr>
        <p:blipFill>
          <a:blip r:embed="rId3"/>
          <a:stretch>
            <a:fillRect/>
          </a:stretch>
        </p:blipFill>
        <p:spPr>
          <a:xfrm>
            <a:off x="10054114" y="3420189"/>
            <a:ext cx="306110" cy="382667"/>
          </a:xfrm>
          <a:prstGeom prst="rect">
            <a:avLst/>
          </a:prstGeom>
        </p:spPr>
      </p:pic>
      <p:sp>
        <p:nvSpPr>
          <p:cNvPr id="16" name="Text 11"/>
          <p:cNvSpPr/>
          <p:nvPr/>
        </p:nvSpPr>
        <p:spPr>
          <a:xfrm>
            <a:off x="9866948" y="417861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Precision Sensors</a:t>
            </a:r>
            <a:endParaRPr lang="en-US" sz="2200" dirty="0"/>
          </a:p>
        </p:txBody>
      </p:sp>
      <p:sp>
        <p:nvSpPr>
          <p:cNvPr id="17" name="Text 12"/>
          <p:cNvSpPr/>
          <p:nvPr/>
        </p:nvSpPr>
        <p:spPr>
          <a:xfrm>
            <a:off x="9866948" y="4669036"/>
            <a:ext cx="3742730" cy="1451610"/>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Accurate weight or flow sensors provide continuous real-time data on remaining fluid volumes for precise monitoring.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89397"/>
            <a:ext cx="6319838" cy="708779"/>
          </a:xfrm>
          <a:prstGeom prst="rect">
            <a:avLst/>
          </a:prstGeom>
          <a:noFill/>
          <a:ln/>
        </p:spPr>
        <p:txBody>
          <a:bodyPr wrap="non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System Configuration</a:t>
            </a:r>
            <a:endParaRPr lang="en-US" sz="4450" dirty="0"/>
          </a:p>
        </p:txBody>
      </p:sp>
      <p:sp>
        <p:nvSpPr>
          <p:cNvPr id="4" name="Text 1"/>
          <p:cNvSpPr/>
          <p:nvPr/>
        </p:nvSpPr>
        <p:spPr>
          <a:xfrm>
            <a:off x="793790" y="1938338"/>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Medical staff can easily customize patient-specific parameters through intuitive push-button controls, setting precise fluid thresholds in milliliters based on individual treatment requirements.</a:t>
            </a:r>
            <a:endParaRPr lang="en-US" sz="1750" dirty="0"/>
          </a:p>
        </p:txBody>
      </p:sp>
      <p:sp>
        <p:nvSpPr>
          <p:cNvPr id="5" name="Text 2"/>
          <p:cNvSpPr/>
          <p:nvPr/>
        </p:nvSpPr>
        <p:spPr>
          <a:xfrm>
            <a:off x="793790" y="3282196"/>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05449"/>
                </a:solidFill>
                <a:latin typeface="Fraunces Light" pitchFamily="34" charset="0"/>
                <a:ea typeface="Fraunces Light" pitchFamily="34" charset="-122"/>
                <a:cs typeface="Fraunces Light" pitchFamily="34" charset="-120"/>
              </a:rPr>
              <a:t>01</a:t>
            </a:r>
            <a:endParaRPr lang="en-US" sz="1750" dirty="0"/>
          </a:p>
        </p:txBody>
      </p:sp>
      <p:sp>
        <p:nvSpPr>
          <p:cNvPr id="6" name="Shape 3"/>
          <p:cNvSpPr/>
          <p:nvPr/>
        </p:nvSpPr>
        <p:spPr>
          <a:xfrm>
            <a:off x="793790" y="3637240"/>
            <a:ext cx="3664744" cy="30480"/>
          </a:xfrm>
          <a:prstGeom prst="rect">
            <a:avLst/>
          </a:prstGeom>
          <a:solidFill>
            <a:srgbClr val="438951"/>
          </a:solidFill>
          <a:ln/>
        </p:spPr>
      </p:sp>
      <p:sp>
        <p:nvSpPr>
          <p:cNvPr id="7" name="Text 4"/>
          <p:cNvSpPr/>
          <p:nvPr/>
        </p:nvSpPr>
        <p:spPr>
          <a:xfrm>
            <a:off x="793790" y="3811548"/>
            <a:ext cx="3133368"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Set Patient Threshold</a:t>
            </a:r>
            <a:endParaRPr lang="en-US" sz="2200" dirty="0"/>
          </a:p>
        </p:txBody>
      </p:sp>
      <p:sp>
        <p:nvSpPr>
          <p:cNvPr id="8" name="Text 5"/>
          <p:cNvSpPr/>
          <p:nvPr/>
        </p:nvSpPr>
        <p:spPr>
          <a:xfrm>
            <a:off x="793790" y="4301966"/>
            <a:ext cx="3664744" cy="1088708"/>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Configure IV fluid volume limits using simple push-button interface</a:t>
            </a:r>
            <a:endParaRPr lang="en-US" sz="1750" dirty="0"/>
          </a:p>
        </p:txBody>
      </p:sp>
      <p:sp>
        <p:nvSpPr>
          <p:cNvPr id="9" name="Text 6"/>
          <p:cNvSpPr/>
          <p:nvPr/>
        </p:nvSpPr>
        <p:spPr>
          <a:xfrm>
            <a:off x="4685348" y="3282196"/>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05449"/>
                </a:solidFill>
                <a:latin typeface="Fraunces Light" pitchFamily="34" charset="0"/>
                <a:ea typeface="Fraunces Light" pitchFamily="34" charset="-122"/>
                <a:cs typeface="Fraunces Light" pitchFamily="34" charset="-120"/>
              </a:rPr>
              <a:t>02</a:t>
            </a:r>
            <a:endParaRPr lang="en-US" sz="1750" dirty="0"/>
          </a:p>
        </p:txBody>
      </p:sp>
      <p:sp>
        <p:nvSpPr>
          <p:cNvPr id="10" name="Shape 7"/>
          <p:cNvSpPr/>
          <p:nvPr/>
        </p:nvSpPr>
        <p:spPr>
          <a:xfrm>
            <a:off x="4685348" y="3637240"/>
            <a:ext cx="3664863" cy="30480"/>
          </a:xfrm>
          <a:prstGeom prst="rect">
            <a:avLst/>
          </a:prstGeom>
          <a:solidFill>
            <a:srgbClr val="438951"/>
          </a:solidFill>
          <a:ln/>
        </p:spPr>
      </p:sp>
      <p:sp>
        <p:nvSpPr>
          <p:cNvPr id="11" name="Text 8"/>
          <p:cNvSpPr/>
          <p:nvPr/>
        </p:nvSpPr>
        <p:spPr>
          <a:xfrm>
            <a:off x="4685348" y="3811548"/>
            <a:ext cx="2892028"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Activate Monitoring</a:t>
            </a:r>
            <a:endParaRPr lang="en-US" sz="2200" dirty="0"/>
          </a:p>
        </p:txBody>
      </p:sp>
      <p:sp>
        <p:nvSpPr>
          <p:cNvPr id="12" name="Text 9"/>
          <p:cNvSpPr/>
          <p:nvPr/>
        </p:nvSpPr>
        <p:spPr>
          <a:xfrm>
            <a:off x="4685348" y="4301966"/>
            <a:ext cx="3664863"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System begins continuous real-time tracking of fluid levels</a:t>
            </a:r>
            <a:endParaRPr lang="en-US" sz="1750" dirty="0"/>
          </a:p>
        </p:txBody>
      </p:sp>
      <p:sp>
        <p:nvSpPr>
          <p:cNvPr id="13" name="Text 10"/>
          <p:cNvSpPr/>
          <p:nvPr/>
        </p:nvSpPr>
        <p:spPr>
          <a:xfrm>
            <a:off x="793790" y="578750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05449"/>
                </a:solidFill>
                <a:latin typeface="Fraunces Light" pitchFamily="34" charset="0"/>
                <a:ea typeface="Fraunces Light" pitchFamily="34" charset="-122"/>
                <a:cs typeface="Fraunces Light" pitchFamily="34" charset="-120"/>
              </a:rPr>
              <a:t>03</a:t>
            </a:r>
            <a:endParaRPr lang="en-US" sz="1750" dirty="0"/>
          </a:p>
        </p:txBody>
      </p:sp>
      <p:sp>
        <p:nvSpPr>
          <p:cNvPr id="14" name="Shape 11"/>
          <p:cNvSpPr/>
          <p:nvPr/>
        </p:nvSpPr>
        <p:spPr>
          <a:xfrm>
            <a:off x="793790" y="6142553"/>
            <a:ext cx="7556421" cy="30480"/>
          </a:xfrm>
          <a:prstGeom prst="rect">
            <a:avLst/>
          </a:prstGeom>
          <a:solidFill>
            <a:srgbClr val="438951"/>
          </a:solidFill>
          <a:ln/>
        </p:spPr>
      </p:sp>
      <p:sp>
        <p:nvSpPr>
          <p:cNvPr id="15" name="Text 12"/>
          <p:cNvSpPr/>
          <p:nvPr/>
        </p:nvSpPr>
        <p:spPr>
          <a:xfrm>
            <a:off x="793790" y="631686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Automated Alerts</a:t>
            </a:r>
            <a:endParaRPr lang="en-US" sz="2200" dirty="0"/>
          </a:p>
        </p:txBody>
      </p:sp>
      <p:sp>
        <p:nvSpPr>
          <p:cNvPr id="16" name="Text 13"/>
          <p:cNvSpPr/>
          <p:nvPr/>
        </p:nvSpPr>
        <p:spPr>
          <a:xfrm>
            <a:off x="793790" y="680727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Proactive notifications trigger when entering critical zones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1730" y="1410533"/>
            <a:ext cx="7189827" cy="656630"/>
          </a:xfrm>
          <a:prstGeom prst="rect">
            <a:avLst/>
          </a:prstGeom>
          <a:noFill/>
          <a:ln/>
        </p:spPr>
        <p:txBody>
          <a:bodyPr wrap="none" lIns="0" tIns="0" rIns="0" bIns="0" rtlCol="0" anchor="t"/>
          <a:lstStyle/>
          <a:p>
            <a:pPr algn="l" indent="0" marL="0">
              <a:lnSpc>
                <a:spcPts val="5150"/>
              </a:lnSpc>
              <a:buNone/>
            </a:pPr>
            <a:r>
              <a:rPr lang="en-US" sz="4100" b="1" dirty="0">
                <a:solidFill>
                  <a:srgbClr val="3B4540"/>
                </a:solidFill>
                <a:latin typeface="Fraunces Extra Bold" pitchFamily="34" charset="0"/>
                <a:ea typeface="Fraunces Extra Bold" pitchFamily="34" charset="-122"/>
                <a:cs typeface="Fraunces Extra Bold" pitchFamily="34" charset="-120"/>
              </a:rPr>
              <a:t>Three-Stage Alert Protocol</a:t>
            </a:r>
            <a:endParaRPr lang="en-US" sz="4100" dirty="0"/>
          </a:p>
        </p:txBody>
      </p:sp>
      <p:sp>
        <p:nvSpPr>
          <p:cNvPr id="4" name="Shape 1"/>
          <p:cNvSpPr/>
          <p:nvPr/>
        </p:nvSpPr>
        <p:spPr>
          <a:xfrm>
            <a:off x="6458069" y="2382203"/>
            <a:ext cx="22860" cy="4436864"/>
          </a:xfrm>
          <a:prstGeom prst="roundRect">
            <a:avLst>
              <a:gd name="adj" fmla="val 827156"/>
            </a:avLst>
          </a:prstGeom>
          <a:solidFill>
            <a:srgbClr val="CED9CE"/>
          </a:solidFill>
          <a:ln/>
        </p:spPr>
      </p:sp>
      <p:sp>
        <p:nvSpPr>
          <p:cNvPr id="5" name="Shape 2"/>
          <p:cNvSpPr/>
          <p:nvPr/>
        </p:nvSpPr>
        <p:spPr>
          <a:xfrm>
            <a:off x="6671548" y="2607112"/>
            <a:ext cx="630198" cy="22860"/>
          </a:xfrm>
          <a:prstGeom prst="roundRect">
            <a:avLst>
              <a:gd name="adj" fmla="val 827156"/>
            </a:avLst>
          </a:prstGeom>
          <a:solidFill>
            <a:srgbClr val="CED9CE"/>
          </a:solidFill>
          <a:ln/>
        </p:spPr>
      </p:sp>
      <p:sp>
        <p:nvSpPr>
          <p:cNvPr id="6" name="Shape 3"/>
          <p:cNvSpPr/>
          <p:nvPr/>
        </p:nvSpPr>
        <p:spPr>
          <a:xfrm>
            <a:off x="6221730" y="2382203"/>
            <a:ext cx="472678" cy="472678"/>
          </a:xfrm>
          <a:prstGeom prst="roundRect">
            <a:avLst>
              <a:gd name="adj" fmla="val 40004"/>
            </a:avLst>
          </a:prstGeom>
          <a:solidFill>
            <a:srgbClr val="E8F3E8"/>
          </a:solidFill>
          <a:ln/>
        </p:spPr>
      </p:sp>
      <p:sp>
        <p:nvSpPr>
          <p:cNvPr id="7" name="Text 4"/>
          <p:cNvSpPr/>
          <p:nvPr/>
        </p:nvSpPr>
        <p:spPr>
          <a:xfrm>
            <a:off x="6300549" y="2421612"/>
            <a:ext cx="315039" cy="393859"/>
          </a:xfrm>
          <a:prstGeom prst="rect">
            <a:avLst/>
          </a:prstGeom>
          <a:noFill/>
          <a:ln/>
        </p:spPr>
        <p:txBody>
          <a:bodyPr wrap="none" lIns="0" tIns="0" rIns="0" bIns="0" rtlCol="0" anchor="t"/>
          <a:lstStyle/>
          <a:p>
            <a:pPr algn="ctr" indent="0" marL="0">
              <a:lnSpc>
                <a:spcPts val="2450"/>
              </a:lnSpc>
              <a:buNone/>
            </a:pPr>
            <a:r>
              <a:rPr lang="en-US" sz="2450" b="1" dirty="0">
                <a:solidFill>
                  <a:srgbClr val="405449"/>
                </a:solidFill>
                <a:latin typeface="Fraunces Extra Bold" pitchFamily="34" charset="0"/>
                <a:ea typeface="Fraunces Extra Bold" pitchFamily="34" charset="-122"/>
                <a:cs typeface="Fraunces Extra Bold" pitchFamily="34" charset="-120"/>
              </a:rPr>
              <a:t>1</a:t>
            </a:r>
            <a:endParaRPr lang="en-US" sz="2450" dirty="0"/>
          </a:p>
        </p:txBody>
      </p:sp>
      <p:sp>
        <p:nvSpPr>
          <p:cNvPr id="8" name="Text 5"/>
          <p:cNvSpPr/>
          <p:nvPr/>
        </p:nvSpPr>
        <p:spPr>
          <a:xfrm>
            <a:off x="7508558" y="2454354"/>
            <a:ext cx="3859173" cy="328255"/>
          </a:xfrm>
          <a:prstGeom prst="rect">
            <a:avLst/>
          </a:prstGeom>
          <a:noFill/>
          <a:ln/>
        </p:spPr>
        <p:txBody>
          <a:bodyPr wrap="none" lIns="0" tIns="0" rIns="0" bIns="0" rtlCol="0" anchor="t"/>
          <a:lstStyle/>
          <a:p>
            <a:pPr algn="l" indent="0" marL="0">
              <a:lnSpc>
                <a:spcPts val="2550"/>
              </a:lnSpc>
              <a:buNone/>
            </a:pPr>
            <a:r>
              <a:rPr lang="en-US" sz="2050" b="1" dirty="0">
                <a:solidFill>
                  <a:srgbClr val="405449"/>
                </a:solidFill>
                <a:latin typeface="Fraunces Extra Bold" pitchFamily="34" charset="0"/>
                <a:ea typeface="Fraunces Extra Bold" pitchFamily="34" charset="-122"/>
                <a:cs typeface="Fraunces Extra Bold" pitchFamily="34" charset="-120"/>
              </a:rPr>
              <a:t>Initial Alert - 25% Remaining</a:t>
            </a:r>
            <a:endParaRPr lang="en-US" sz="2050" dirty="0"/>
          </a:p>
        </p:txBody>
      </p:sp>
      <p:sp>
        <p:nvSpPr>
          <p:cNvPr id="9" name="Text 6"/>
          <p:cNvSpPr/>
          <p:nvPr/>
        </p:nvSpPr>
        <p:spPr>
          <a:xfrm>
            <a:off x="7508558" y="2908578"/>
            <a:ext cx="6386513" cy="672465"/>
          </a:xfrm>
          <a:prstGeom prst="rect">
            <a:avLst/>
          </a:prstGeom>
          <a:noFill/>
          <a:ln/>
        </p:spPr>
        <p:txBody>
          <a:bodyPr wrap="square" lIns="0" tIns="0" rIns="0" bIns="0" rtlCol="0" anchor="t"/>
          <a:lstStyle/>
          <a:p>
            <a:pPr algn="l" indent="0" marL="0">
              <a:lnSpc>
                <a:spcPts val="2600"/>
              </a:lnSpc>
              <a:buNone/>
            </a:pPr>
            <a:r>
              <a:rPr lang="en-US" sz="1650" dirty="0">
                <a:solidFill>
                  <a:srgbClr val="405449"/>
                </a:solidFill>
                <a:latin typeface="Nobile" pitchFamily="34" charset="0"/>
                <a:ea typeface="Nobile" pitchFamily="34" charset="-122"/>
                <a:cs typeface="Nobile" pitchFamily="34" charset="-120"/>
              </a:rPr>
              <a:t>First Telegram notification sent with patient details and current fluid volume. Allows nursing staff time to prepare replacement.</a:t>
            </a:r>
            <a:endParaRPr lang="en-US" sz="1650" dirty="0"/>
          </a:p>
        </p:txBody>
      </p:sp>
      <p:sp>
        <p:nvSpPr>
          <p:cNvPr id="10" name="Shape 7"/>
          <p:cNvSpPr/>
          <p:nvPr/>
        </p:nvSpPr>
        <p:spPr>
          <a:xfrm>
            <a:off x="6671548" y="4226123"/>
            <a:ext cx="630198" cy="22860"/>
          </a:xfrm>
          <a:prstGeom prst="roundRect">
            <a:avLst>
              <a:gd name="adj" fmla="val 827156"/>
            </a:avLst>
          </a:prstGeom>
          <a:solidFill>
            <a:srgbClr val="CED9CE"/>
          </a:solidFill>
          <a:ln/>
        </p:spPr>
      </p:sp>
      <p:sp>
        <p:nvSpPr>
          <p:cNvPr id="11" name="Shape 8"/>
          <p:cNvSpPr/>
          <p:nvPr/>
        </p:nvSpPr>
        <p:spPr>
          <a:xfrm>
            <a:off x="6221730" y="4001214"/>
            <a:ext cx="472678" cy="472678"/>
          </a:xfrm>
          <a:prstGeom prst="roundRect">
            <a:avLst>
              <a:gd name="adj" fmla="val 40004"/>
            </a:avLst>
          </a:prstGeom>
          <a:solidFill>
            <a:srgbClr val="E8F3E8"/>
          </a:solidFill>
          <a:ln/>
        </p:spPr>
      </p:sp>
      <p:sp>
        <p:nvSpPr>
          <p:cNvPr id="12" name="Text 9"/>
          <p:cNvSpPr/>
          <p:nvPr/>
        </p:nvSpPr>
        <p:spPr>
          <a:xfrm>
            <a:off x="6300549" y="4040624"/>
            <a:ext cx="315039" cy="393859"/>
          </a:xfrm>
          <a:prstGeom prst="rect">
            <a:avLst/>
          </a:prstGeom>
          <a:noFill/>
          <a:ln/>
        </p:spPr>
        <p:txBody>
          <a:bodyPr wrap="none" lIns="0" tIns="0" rIns="0" bIns="0" rtlCol="0" anchor="t"/>
          <a:lstStyle/>
          <a:p>
            <a:pPr algn="ctr" indent="0" marL="0">
              <a:lnSpc>
                <a:spcPts val="2450"/>
              </a:lnSpc>
              <a:buNone/>
            </a:pPr>
            <a:r>
              <a:rPr lang="en-US" sz="2450" b="1" dirty="0">
                <a:solidFill>
                  <a:srgbClr val="405449"/>
                </a:solidFill>
                <a:latin typeface="Fraunces Extra Bold" pitchFamily="34" charset="0"/>
                <a:ea typeface="Fraunces Extra Bold" pitchFamily="34" charset="-122"/>
                <a:cs typeface="Fraunces Extra Bold" pitchFamily="34" charset="-120"/>
              </a:rPr>
              <a:t>2</a:t>
            </a:r>
            <a:endParaRPr lang="en-US" sz="2450" dirty="0"/>
          </a:p>
        </p:txBody>
      </p:sp>
      <p:sp>
        <p:nvSpPr>
          <p:cNvPr id="13" name="Text 10"/>
          <p:cNvSpPr/>
          <p:nvPr/>
        </p:nvSpPr>
        <p:spPr>
          <a:xfrm>
            <a:off x="7508558" y="4073366"/>
            <a:ext cx="3765232" cy="328255"/>
          </a:xfrm>
          <a:prstGeom prst="rect">
            <a:avLst/>
          </a:prstGeom>
          <a:noFill/>
          <a:ln/>
        </p:spPr>
        <p:txBody>
          <a:bodyPr wrap="none" lIns="0" tIns="0" rIns="0" bIns="0" rtlCol="0" anchor="t"/>
          <a:lstStyle/>
          <a:p>
            <a:pPr algn="l" indent="0" marL="0">
              <a:lnSpc>
                <a:spcPts val="2550"/>
              </a:lnSpc>
              <a:buNone/>
            </a:pPr>
            <a:r>
              <a:rPr lang="en-US" sz="2050" b="1" dirty="0">
                <a:solidFill>
                  <a:srgbClr val="405449"/>
                </a:solidFill>
                <a:latin typeface="Fraunces Extra Bold" pitchFamily="34" charset="0"/>
                <a:ea typeface="Fraunces Extra Bold" pitchFamily="34" charset="-122"/>
                <a:cs typeface="Fraunces Extra Bold" pitchFamily="34" charset="-120"/>
              </a:rPr>
              <a:t>Follow-up Alert - Mid-Range</a:t>
            </a:r>
            <a:endParaRPr lang="en-US" sz="2050" dirty="0"/>
          </a:p>
        </p:txBody>
      </p:sp>
      <p:sp>
        <p:nvSpPr>
          <p:cNvPr id="14" name="Text 11"/>
          <p:cNvSpPr/>
          <p:nvPr/>
        </p:nvSpPr>
        <p:spPr>
          <a:xfrm>
            <a:off x="7508558" y="4527590"/>
            <a:ext cx="6386513" cy="672465"/>
          </a:xfrm>
          <a:prstGeom prst="rect">
            <a:avLst/>
          </a:prstGeom>
          <a:noFill/>
          <a:ln/>
        </p:spPr>
        <p:txBody>
          <a:bodyPr wrap="square" lIns="0" tIns="0" rIns="0" bIns="0" rtlCol="0" anchor="t"/>
          <a:lstStyle/>
          <a:p>
            <a:pPr algn="l" indent="0" marL="0">
              <a:lnSpc>
                <a:spcPts val="2600"/>
              </a:lnSpc>
              <a:buNone/>
            </a:pPr>
            <a:r>
              <a:rPr lang="en-US" sz="1650" dirty="0">
                <a:solidFill>
                  <a:srgbClr val="405449"/>
                </a:solidFill>
                <a:latin typeface="Nobile" pitchFamily="34" charset="0"/>
                <a:ea typeface="Nobile" pitchFamily="34" charset="-122"/>
                <a:cs typeface="Nobile" pitchFamily="34" charset="-120"/>
              </a:rPr>
              <a:t>Second notification maintains awareness as fluid continues to decrease. Reinforces urgency without overwhelming staff.</a:t>
            </a:r>
            <a:endParaRPr lang="en-US" sz="1650" dirty="0"/>
          </a:p>
        </p:txBody>
      </p:sp>
      <p:sp>
        <p:nvSpPr>
          <p:cNvPr id="15" name="Shape 12"/>
          <p:cNvSpPr/>
          <p:nvPr/>
        </p:nvSpPr>
        <p:spPr>
          <a:xfrm>
            <a:off x="6671548" y="5845135"/>
            <a:ext cx="630198" cy="22860"/>
          </a:xfrm>
          <a:prstGeom prst="roundRect">
            <a:avLst>
              <a:gd name="adj" fmla="val 827156"/>
            </a:avLst>
          </a:prstGeom>
          <a:solidFill>
            <a:srgbClr val="CED9CE"/>
          </a:solidFill>
          <a:ln/>
        </p:spPr>
      </p:sp>
      <p:sp>
        <p:nvSpPr>
          <p:cNvPr id="16" name="Shape 13"/>
          <p:cNvSpPr/>
          <p:nvPr/>
        </p:nvSpPr>
        <p:spPr>
          <a:xfrm>
            <a:off x="6221730" y="5620226"/>
            <a:ext cx="472678" cy="472678"/>
          </a:xfrm>
          <a:prstGeom prst="roundRect">
            <a:avLst>
              <a:gd name="adj" fmla="val 40004"/>
            </a:avLst>
          </a:prstGeom>
          <a:solidFill>
            <a:srgbClr val="E8F3E8"/>
          </a:solidFill>
          <a:ln/>
        </p:spPr>
      </p:sp>
      <p:sp>
        <p:nvSpPr>
          <p:cNvPr id="17" name="Text 14"/>
          <p:cNvSpPr/>
          <p:nvPr/>
        </p:nvSpPr>
        <p:spPr>
          <a:xfrm>
            <a:off x="6300549" y="5659636"/>
            <a:ext cx="315039" cy="393859"/>
          </a:xfrm>
          <a:prstGeom prst="rect">
            <a:avLst/>
          </a:prstGeom>
          <a:noFill/>
          <a:ln/>
        </p:spPr>
        <p:txBody>
          <a:bodyPr wrap="none" lIns="0" tIns="0" rIns="0" bIns="0" rtlCol="0" anchor="t"/>
          <a:lstStyle/>
          <a:p>
            <a:pPr algn="ctr" indent="0" marL="0">
              <a:lnSpc>
                <a:spcPts val="2450"/>
              </a:lnSpc>
              <a:buNone/>
            </a:pPr>
            <a:r>
              <a:rPr lang="en-US" sz="2450" b="1" dirty="0">
                <a:solidFill>
                  <a:srgbClr val="405449"/>
                </a:solidFill>
                <a:latin typeface="Fraunces Extra Bold" pitchFamily="34" charset="0"/>
                <a:ea typeface="Fraunces Extra Bold" pitchFamily="34" charset="-122"/>
                <a:cs typeface="Fraunces Extra Bold" pitchFamily="34" charset="-120"/>
              </a:rPr>
              <a:t>3</a:t>
            </a:r>
            <a:endParaRPr lang="en-US" sz="2450" dirty="0"/>
          </a:p>
        </p:txBody>
      </p:sp>
      <p:sp>
        <p:nvSpPr>
          <p:cNvPr id="18" name="Text 15"/>
          <p:cNvSpPr/>
          <p:nvPr/>
        </p:nvSpPr>
        <p:spPr>
          <a:xfrm>
            <a:off x="7508558" y="5692378"/>
            <a:ext cx="4075867" cy="328255"/>
          </a:xfrm>
          <a:prstGeom prst="rect">
            <a:avLst/>
          </a:prstGeom>
          <a:noFill/>
          <a:ln/>
        </p:spPr>
        <p:txBody>
          <a:bodyPr wrap="none" lIns="0" tIns="0" rIns="0" bIns="0" rtlCol="0" anchor="t"/>
          <a:lstStyle/>
          <a:p>
            <a:pPr algn="l" indent="0" marL="0">
              <a:lnSpc>
                <a:spcPts val="2550"/>
              </a:lnSpc>
              <a:buNone/>
            </a:pPr>
            <a:r>
              <a:rPr lang="en-US" sz="2050" b="1" dirty="0">
                <a:solidFill>
                  <a:srgbClr val="405449"/>
                </a:solidFill>
                <a:latin typeface="Fraunces Extra Bold" pitchFamily="34" charset="0"/>
                <a:ea typeface="Fraunces Extra Bold" pitchFamily="34" charset="-122"/>
                <a:cs typeface="Fraunces Extra Bold" pitchFamily="34" charset="-120"/>
              </a:rPr>
              <a:t>Critical Alert - Final Threshold</a:t>
            </a:r>
            <a:endParaRPr lang="en-US" sz="2050" dirty="0"/>
          </a:p>
        </p:txBody>
      </p:sp>
      <p:sp>
        <p:nvSpPr>
          <p:cNvPr id="19" name="Text 16"/>
          <p:cNvSpPr/>
          <p:nvPr/>
        </p:nvSpPr>
        <p:spPr>
          <a:xfrm>
            <a:off x="7508558" y="6146602"/>
            <a:ext cx="6386513" cy="672465"/>
          </a:xfrm>
          <a:prstGeom prst="rect">
            <a:avLst/>
          </a:prstGeom>
          <a:noFill/>
          <a:ln/>
        </p:spPr>
        <p:txBody>
          <a:bodyPr wrap="square" lIns="0" tIns="0" rIns="0" bIns="0" rtlCol="0" anchor="t"/>
          <a:lstStyle/>
          <a:p>
            <a:pPr algn="l" indent="0" marL="0">
              <a:lnSpc>
                <a:spcPts val="2600"/>
              </a:lnSpc>
              <a:buNone/>
            </a:pPr>
            <a:r>
              <a:rPr lang="en-US" sz="1650" dirty="0">
                <a:solidFill>
                  <a:srgbClr val="405449"/>
                </a:solidFill>
                <a:latin typeface="Nobile" pitchFamily="34" charset="0"/>
                <a:ea typeface="Nobile" pitchFamily="34" charset="-122"/>
                <a:cs typeface="Nobile" pitchFamily="34" charset="-120"/>
              </a:rPr>
              <a:t>Buzzer and LED activate alongside final Telegram message for immediate response. Prevents complete depletion.</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92612"/>
            <a:ext cx="9851231" cy="708779"/>
          </a:xfrm>
          <a:prstGeom prst="rect">
            <a:avLst/>
          </a:prstGeom>
          <a:noFill/>
          <a:ln/>
        </p:spPr>
        <p:txBody>
          <a:bodyPr wrap="non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Real-Time Monitoring Technology</a:t>
            </a:r>
            <a:endParaRPr lang="en-US" sz="4450" dirty="0"/>
          </a:p>
        </p:txBody>
      </p:sp>
      <p:sp>
        <p:nvSpPr>
          <p:cNvPr id="3" name="Text 1"/>
          <p:cNvSpPr/>
          <p:nvPr/>
        </p:nvSpPr>
        <p:spPr>
          <a:xfrm>
            <a:off x="793790" y="2145625"/>
            <a:ext cx="7604284" cy="1814513"/>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The ESP32 microcontroller continuously processes sensor data, providing precise fluid level tracking. In the prototype phase, simulated drip flow demonstrates system functionality, while production deployment utilizes advanced weight or flow sensors for clinical-grade accuracy.</a:t>
            </a:r>
            <a:endParaRPr lang="en-US" sz="1750" dirty="0"/>
          </a:p>
        </p:txBody>
      </p:sp>
      <p:sp>
        <p:nvSpPr>
          <p:cNvPr id="4" name="Shape 2"/>
          <p:cNvSpPr/>
          <p:nvPr/>
        </p:nvSpPr>
        <p:spPr>
          <a:xfrm>
            <a:off x="793790" y="4215289"/>
            <a:ext cx="7604284" cy="1326713"/>
          </a:xfrm>
          <a:prstGeom prst="roundRect">
            <a:avLst>
              <a:gd name="adj" fmla="val 15387"/>
            </a:avLst>
          </a:prstGeom>
          <a:solidFill>
            <a:srgbClr val="CCE6D1"/>
          </a:solidFill>
          <a:ln/>
        </p:spPr>
      </p:sp>
      <p:pic>
        <p:nvPicPr>
          <p:cNvPr id="5" name="Image 0" descr="preencoded.png">    </p:cNvPr>
          <p:cNvPicPr>
            <a:picLocks noChangeAspect="1"/>
          </p:cNvPicPr>
          <p:nvPr/>
        </p:nvPicPr>
        <p:blipFill>
          <a:blip r:embed="rId1"/>
          <a:stretch>
            <a:fillRect/>
          </a:stretch>
        </p:blipFill>
        <p:spPr>
          <a:xfrm>
            <a:off x="1020604" y="4544139"/>
            <a:ext cx="283488" cy="226814"/>
          </a:xfrm>
          <a:prstGeom prst="rect">
            <a:avLst/>
          </a:prstGeom>
        </p:spPr>
      </p:pic>
      <p:sp>
        <p:nvSpPr>
          <p:cNvPr id="6" name="Text 3"/>
          <p:cNvSpPr/>
          <p:nvPr/>
        </p:nvSpPr>
        <p:spPr>
          <a:xfrm>
            <a:off x="1530906" y="4498777"/>
            <a:ext cx="6640354" cy="725805"/>
          </a:xfrm>
          <a:prstGeom prst="rect">
            <a:avLst/>
          </a:prstGeom>
          <a:noFill/>
          <a:ln/>
        </p:spPr>
        <p:txBody>
          <a:bodyPr wrap="square" lIns="0" tIns="0" rIns="0" bIns="0" rtlCol="0" anchor="t"/>
          <a:lstStyle/>
          <a:p>
            <a:pPr algn="l" indent="0" marL="0">
              <a:lnSpc>
                <a:spcPts val="2850"/>
              </a:lnSpc>
              <a:buNone/>
            </a:pPr>
            <a:r>
              <a:rPr lang="en-US" sz="1750" b="1" dirty="0">
                <a:solidFill>
                  <a:srgbClr val="438951"/>
                </a:solidFill>
                <a:latin typeface="Nobile" pitchFamily="34" charset="0"/>
                <a:ea typeface="Nobile" pitchFamily="34" charset="-122"/>
                <a:cs typeface="Nobile" pitchFamily="34" charset="-120"/>
              </a:rPr>
              <a:t>Technical Specification:</a:t>
            </a:r>
            <a:pPr algn="l" indent="0" marL="0">
              <a:lnSpc>
                <a:spcPts val="2850"/>
              </a:lnSpc>
              <a:buNone/>
            </a:pPr>
            <a:r>
              <a:rPr lang="en-US" sz="1750" dirty="0">
                <a:solidFill>
                  <a:srgbClr val="000000"/>
                </a:solidFill>
                <a:latin typeface="Nobile" pitchFamily="34" charset="0"/>
                <a:ea typeface="Nobile" pitchFamily="34" charset="-122"/>
                <a:cs typeface="Nobile" pitchFamily="34" charset="-120"/>
              </a:rPr>
              <a:t> System updates every 30 seconds with measurement accuracy within ±2ml tolerance</a:t>
            </a:r>
            <a:endParaRPr lang="en-US" sz="1750" dirty="0"/>
          </a:p>
        </p:txBody>
      </p:sp>
      <p:pic>
        <p:nvPicPr>
          <p:cNvPr id="7" name="Image 1" descr="preencoded.png">    </p:cNvPr>
          <p:cNvPicPr>
            <a:picLocks noChangeAspect="1"/>
          </p:cNvPicPr>
          <p:nvPr/>
        </p:nvPicPr>
        <p:blipFill>
          <a:blip r:embed="rId2"/>
          <a:stretch>
            <a:fillRect/>
          </a:stretch>
        </p:blipFill>
        <p:spPr>
          <a:xfrm>
            <a:off x="8959096" y="2196703"/>
            <a:ext cx="4885015" cy="48850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899166"/>
            <a:ext cx="6615470" cy="708779"/>
          </a:xfrm>
          <a:prstGeom prst="rect">
            <a:avLst/>
          </a:prstGeom>
          <a:noFill/>
          <a:ln/>
        </p:spPr>
        <p:txBody>
          <a:bodyPr wrap="non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Patient Safety Benefits</a:t>
            </a:r>
            <a:endParaRPr lang="en-US" sz="4450" dirty="0"/>
          </a:p>
        </p:txBody>
      </p:sp>
      <p:pic>
        <p:nvPicPr>
          <p:cNvPr id="3" name="Image 0" descr="preencoded.png">    </p:cNvPr>
          <p:cNvPicPr>
            <a:picLocks noChangeAspect="1"/>
          </p:cNvPicPr>
          <p:nvPr/>
        </p:nvPicPr>
        <p:blipFill>
          <a:blip r:embed="rId1"/>
          <a:stretch>
            <a:fillRect/>
          </a:stretch>
        </p:blipFill>
        <p:spPr>
          <a:xfrm>
            <a:off x="793790" y="3061573"/>
            <a:ext cx="680442" cy="680442"/>
          </a:xfrm>
          <a:prstGeom prst="rect">
            <a:avLst/>
          </a:prstGeom>
        </p:spPr>
      </p:pic>
      <p:sp>
        <p:nvSpPr>
          <p:cNvPr id="4" name="Text 1"/>
          <p:cNvSpPr/>
          <p:nvPr/>
        </p:nvSpPr>
        <p:spPr>
          <a:xfrm>
            <a:off x="793790" y="4025503"/>
            <a:ext cx="3087767"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Proactive Monitoring</a:t>
            </a:r>
            <a:endParaRPr lang="en-US" sz="2200" dirty="0"/>
          </a:p>
        </p:txBody>
      </p:sp>
      <p:sp>
        <p:nvSpPr>
          <p:cNvPr id="5" name="Text 2"/>
          <p:cNvSpPr/>
          <p:nvPr/>
        </p:nvSpPr>
        <p:spPr>
          <a:xfrm>
            <a:off x="793790" y="4515922"/>
            <a:ext cx="4158615" cy="1814513"/>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Continuous surveillance eliminates monitoring gaps, ensuring patient safety through automated oversight that never sleeps or becomes distracted.</a:t>
            </a:r>
            <a:endParaRPr lang="en-US" sz="1750" dirty="0"/>
          </a:p>
        </p:txBody>
      </p:sp>
      <p:pic>
        <p:nvPicPr>
          <p:cNvPr id="6" name="Image 1" descr="preencoded.png">    </p:cNvPr>
          <p:cNvPicPr>
            <a:picLocks noChangeAspect="1"/>
          </p:cNvPicPr>
          <p:nvPr/>
        </p:nvPicPr>
        <p:blipFill>
          <a:blip r:embed="rId2"/>
          <a:stretch>
            <a:fillRect/>
          </a:stretch>
        </p:blipFill>
        <p:spPr>
          <a:xfrm>
            <a:off x="5235893" y="3061573"/>
            <a:ext cx="680442" cy="680442"/>
          </a:xfrm>
          <a:prstGeom prst="rect">
            <a:avLst/>
          </a:prstGeom>
        </p:spPr>
      </p:pic>
      <p:sp>
        <p:nvSpPr>
          <p:cNvPr id="7" name="Text 3"/>
          <p:cNvSpPr/>
          <p:nvPr/>
        </p:nvSpPr>
        <p:spPr>
          <a:xfrm>
            <a:off x="5235893" y="4025503"/>
            <a:ext cx="2892743"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Timely Intervention</a:t>
            </a:r>
            <a:endParaRPr lang="en-US" sz="2200" dirty="0"/>
          </a:p>
        </p:txBody>
      </p:sp>
      <p:sp>
        <p:nvSpPr>
          <p:cNvPr id="8" name="Text 4"/>
          <p:cNvSpPr/>
          <p:nvPr/>
        </p:nvSpPr>
        <p:spPr>
          <a:xfrm>
            <a:off x="5235893" y="4515922"/>
            <a:ext cx="4158615" cy="1814513"/>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Three-stage alert system provides graduated warnings, allowing healthcare teams adequate time to respond before critical situations develop.</a:t>
            </a:r>
            <a:endParaRPr lang="en-US" sz="1750" dirty="0"/>
          </a:p>
        </p:txBody>
      </p:sp>
      <p:pic>
        <p:nvPicPr>
          <p:cNvPr id="9" name="Image 2" descr="preencoded.png">    </p:cNvPr>
          <p:cNvPicPr>
            <a:picLocks noChangeAspect="1"/>
          </p:cNvPicPr>
          <p:nvPr/>
        </p:nvPicPr>
        <p:blipFill>
          <a:blip r:embed="rId3"/>
          <a:stretch>
            <a:fillRect/>
          </a:stretch>
        </p:blipFill>
        <p:spPr>
          <a:xfrm>
            <a:off x="9677995" y="3061573"/>
            <a:ext cx="680442" cy="680442"/>
          </a:xfrm>
          <a:prstGeom prst="rect">
            <a:avLst/>
          </a:prstGeom>
        </p:spPr>
      </p:pic>
      <p:sp>
        <p:nvSpPr>
          <p:cNvPr id="10" name="Text 5"/>
          <p:cNvSpPr/>
          <p:nvPr/>
        </p:nvSpPr>
        <p:spPr>
          <a:xfrm>
            <a:off x="9677995" y="4025503"/>
            <a:ext cx="3507581"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Reduced Staff Workload</a:t>
            </a:r>
            <a:endParaRPr lang="en-US" sz="2200" dirty="0"/>
          </a:p>
        </p:txBody>
      </p:sp>
      <p:sp>
        <p:nvSpPr>
          <p:cNvPr id="11" name="Text 6"/>
          <p:cNvSpPr/>
          <p:nvPr/>
        </p:nvSpPr>
        <p:spPr>
          <a:xfrm>
            <a:off x="9677995" y="4515922"/>
            <a:ext cx="4158615" cy="1814513"/>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Automated monitoring reduces manual checking requirements, allowing nurses to focus on direct patient care and other critical responsibilities.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62658"/>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System Advantages</a:t>
            </a:r>
            <a:endParaRPr lang="en-US" sz="4450" dirty="0"/>
          </a:p>
        </p:txBody>
      </p:sp>
      <p:sp>
        <p:nvSpPr>
          <p:cNvPr id="4" name="Shape 1"/>
          <p:cNvSpPr/>
          <p:nvPr/>
        </p:nvSpPr>
        <p:spPr>
          <a:xfrm>
            <a:off x="793790" y="2311598"/>
            <a:ext cx="3664744" cy="2758559"/>
          </a:xfrm>
          <a:prstGeom prst="roundRect">
            <a:avLst>
              <a:gd name="adj" fmla="val 7400"/>
            </a:avLst>
          </a:prstGeom>
          <a:solidFill>
            <a:srgbClr val="4A644E"/>
          </a:solidFill>
          <a:ln/>
        </p:spPr>
      </p:sp>
      <p:sp>
        <p:nvSpPr>
          <p:cNvPr id="5" name="Text 2"/>
          <p:cNvSpPr/>
          <p:nvPr/>
        </p:nvSpPr>
        <p:spPr>
          <a:xfrm>
            <a:off x="1020604" y="2538413"/>
            <a:ext cx="3103959"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Fraunces Extra Bold" pitchFamily="34" charset="0"/>
                <a:ea typeface="Fraunces Extra Bold" pitchFamily="34" charset="-122"/>
                <a:cs typeface="Fraunces Extra Bold" pitchFamily="34" charset="-120"/>
              </a:rPr>
              <a:t>Cost-Effective Design</a:t>
            </a:r>
            <a:endParaRPr lang="en-US" sz="2200" dirty="0"/>
          </a:p>
        </p:txBody>
      </p:sp>
      <p:sp>
        <p:nvSpPr>
          <p:cNvPr id="6" name="Text 3"/>
          <p:cNvSpPr/>
          <p:nvPr/>
        </p:nvSpPr>
        <p:spPr>
          <a:xfrm>
            <a:off x="1020604" y="3028831"/>
            <a:ext cx="3211116" cy="1814513"/>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Nobile" pitchFamily="34" charset="0"/>
                <a:ea typeface="Nobile" pitchFamily="34" charset="-122"/>
                <a:cs typeface="Nobile" pitchFamily="34" charset="-120"/>
              </a:rPr>
              <a:t>Low-cost components make widespread hospital deployment financially viable without compromising functionality or reliability.</a:t>
            </a:r>
            <a:endParaRPr lang="en-US" sz="1750" dirty="0"/>
          </a:p>
        </p:txBody>
      </p:sp>
      <p:sp>
        <p:nvSpPr>
          <p:cNvPr id="7" name="Shape 4"/>
          <p:cNvSpPr/>
          <p:nvPr/>
        </p:nvSpPr>
        <p:spPr>
          <a:xfrm>
            <a:off x="4685348" y="2311598"/>
            <a:ext cx="3664863" cy="2758559"/>
          </a:xfrm>
          <a:prstGeom prst="roundRect">
            <a:avLst>
              <a:gd name="adj" fmla="val 7400"/>
            </a:avLst>
          </a:prstGeom>
          <a:solidFill>
            <a:srgbClr val="4A644E"/>
          </a:solidFill>
          <a:ln/>
        </p:spPr>
      </p:sp>
      <p:sp>
        <p:nvSpPr>
          <p:cNvPr id="8" name="Text 5"/>
          <p:cNvSpPr/>
          <p:nvPr/>
        </p:nvSpPr>
        <p:spPr>
          <a:xfrm>
            <a:off x="4912162" y="2538413"/>
            <a:ext cx="3112056"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Fraunces Extra Bold" pitchFamily="34" charset="0"/>
                <a:ea typeface="Fraunces Extra Bold" pitchFamily="34" charset="-122"/>
                <a:cs typeface="Fraunces Extra Bold" pitchFamily="34" charset="-120"/>
              </a:rPr>
              <a:t>Scalable Architecture</a:t>
            </a:r>
            <a:endParaRPr lang="en-US" sz="2200" dirty="0"/>
          </a:p>
        </p:txBody>
      </p:sp>
      <p:sp>
        <p:nvSpPr>
          <p:cNvPr id="9" name="Text 6"/>
          <p:cNvSpPr/>
          <p:nvPr/>
        </p:nvSpPr>
        <p:spPr>
          <a:xfrm>
            <a:off x="4912162" y="3028831"/>
            <a:ext cx="3211235" cy="1814513"/>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Nobile" pitchFamily="34" charset="0"/>
                <a:ea typeface="Nobile" pitchFamily="34" charset="-122"/>
                <a:cs typeface="Nobile" pitchFamily="34" charset="-120"/>
              </a:rPr>
              <a:t>Modular design allows easy expansion across multiple patient beds and hospital departments with centralized monitoring capabilities.</a:t>
            </a:r>
            <a:endParaRPr lang="en-US" sz="1750" dirty="0"/>
          </a:p>
        </p:txBody>
      </p:sp>
      <p:sp>
        <p:nvSpPr>
          <p:cNvPr id="10" name="Shape 7"/>
          <p:cNvSpPr/>
          <p:nvPr/>
        </p:nvSpPr>
        <p:spPr>
          <a:xfrm>
            <a:off x="793790" y="5296972"/>
            <a:ext cx="7556421" cy="1669852"/>
          </a:xfrm>
          <a:prstGeom prst="roundRect">
            <a:avLst>
              <a:gd name="adj" fmla="val 12225"/>
            </a:avLst>
          </a:prstGeom>
          <a:solidFill>
            <a:srgbClr val="4A644E"/>
          </a:solidFill>
          <a:ln/>
        </p:spPr>
      </p:sp>
      <p:sp>
        <p:nvSpPr>
          <p:cNvPr id="11" name="Text 8"/>
          <p:cNvSpPr/>
          <p:nvPr/>
        </p:nvSpPr>
        <p:spPr>
          <a:xfrm>
            <a:off x="1020604" y="5523786"/>
            <a:ext cx="319599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Fraunces Extra Bold" pitchFamily="34" charset="0"/>
                <a:ea typeface="Fraunces Extra Bold" pitchFamily="34" charset="-122"/>
                <a:cs typeface="Fraunces Extra Bold" pitchFamily="34" charset="-120"/>
              </a:rPr>
              <a:t>Adaptable Integration</a:t>
            </a:r>
            <a:endParaRPr lang="en-US" sz="2200" dirty="0"/>
          </a:p>
        </p:txBody>
      </p:sp>
      <p:sp>
        <p:nvSpPr>
          <p:cNvPr id="12" name="Text 9"/>
          <p:cNvSpPr/>
          <p:nvPr/>
        </p:nvSpPr>
        <p:spPr>
          <a:xfrm>
            <a:off x="1020604" y="6014204"/>
            <a:ext cx="7102793" cy="725805"/>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Nobile" pitchFamily="34" charset="0"/>
                <a:ea typeface="Nobile" pitchFamily="34" charset="-122"/>
                <a:cs typeface="Nobile" pitchFamily="34" charset="-120"/>
              </a:rPr>
              <a:t>Compatible with existing hospital networks and electronic health record systems for seamless workflow integration.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73054"/>
            <a:ext cx="8741688" cy="708779"/>
          </a:xfrm>
          <a:prstGeom prst="rect">
            <a:avLst/>
          </a:prstGeom>
          <a:noFill/>
          <a:ln/>
        </p:spPr>
        <p:txBody>
          <a:bodyPr wrap="non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Future Healthcare Integration</a:t>
            </a:r>
            <a:endParaRPr lang="en-US" sz="4450" dirty="0"/>
          </a:p>
        </p:txBody>
      </p:sp>
      <p:pic>
        <p:nvPicPr>
          <p:cNvPr id="3" name="Image 0" descr="preencoded.png">    </p:cNvPr>
          <p:cNvPicPr>
            <a:picLocks noChangeAspect="1"/>
          </p:cNvPicPr>
          <p:nvPr/>
        </p:nvPicPr>
        <p:blipFill>
          <a:blip r:embed="rId1"/>
          <a:stretch>
            <a:fillRect/>
          </a:stretch>
        </p:blipFill>
        <p:spPr>
          <a:xfrm>
            <a:off x="793790" y="2735461"/>
            <a:ext cx="4347567" cy="907256"/>
          </a:xfrm>
          <a:prstGeom prst="rect">
            <a:avLst/>
          </a:prstGeom>
        </p:spPr>
      </p:pic>
      <p:sp>
        <p:nvSpPr>
          <p:cNvPr id="4" name="Text 1"/>
          <p:cNvSpPr/>
          <p:nvPr/>
        </p:nvSpPr>
        <p:spPr>
          <a:xfrm>
            <a:off x="1020604" y="386953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Hospital Networks</a:t>
            </a:r>
            <a:endParaRPr lang="en-US" sz="2200" dirty="0"/>
          </a:p>
        </p:txBody>
      </p:sp>
      <p:sp>
        <p:nvSpPr>
          <p:cNvPr id="5" name="Text 2"/>
          <p:cNvSpPr/>
          <p:nvPr/>
        </p:nvSpPr>
        <p:spPr>
          <a:xfrm>
            <a:off x="1020604" y="4359950"/>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Integration with existing hospital IT infrastructure for centralized monitoring dashboards</a:t>
            </a:r>
            <a:endParaRPr lang="en-US" sz="1750" dirty="0"/>
          </a:p>
        </p:txBody>
      </p:sp>
      <p:pic>
        <p:nvPicPr>
          <p:cNvPr id="6" name="Image 1" descr="preencoded.png">    </p:cNvPr>
          <p:cNvPicPr>
            <a:picLocks noChangeAspect="1"/>
          </p:cNvPicPr>
          <p:nvPr/>
        </p:nvPicPr>
        <p:blipFill>
          <a:blip r:embed="rId2"/>
          <a:stretch>
            <a:fillRect/>
          </a:stretch>
        </p:blipFill>
        <p:spPr>
          <a:xfrm>
            <a:off x="5141357" y="2735461"/>
            <a:ext cx="4347567" cy="907256"/>
          </a:xfrm>
          <a:prstGeom prst="rect">
            <a:avLst/>
          </a:prstGeom>
        </p:spPr>
      </p:pic>
      <p:sp>
        <p:nvSpPr>
          <p:cNvPr id="7" name="Text 3"/>
          <p:cNvSpPr/>
          <p:nvPr/>
        </p:nvSpPr>
        <p:spPr>
          <a:xfrm>
            <a:off x="5368171" y="386953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Cloud Analytics</a:t>
            </a:r>
            <a:endParaRPr lang="en-US" sz="2200" dirty="0"/>
          </a:p>
        </p:txBody>
      </p:sp>
      <p:sp>
        <p:nvSpPr>
          <p:cNvPr id="8" name="Text 4"/>
          <p:cNvSpPr/>
          <p:nvPr/>
        </p:nvSpPr>
        <p:spPr>
          <a:xfrm>
            <a:off x="5368171" y="4359950"/>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Cloud-based data storage enabling predictive analytics and treatment optimization</a:t>
            </a:r>
            <a:endParaRPr lang="en-US" sz="1750" dirty="0"/>
          </a:p>
        </p:txBody>
      </p:sp>
      <p:pic>
        <p:nvPicPr>
          <p:cNvPr id="9" name="Image 2" descr="preencoded.png">    </p:cNvPr>
          <p:cNvPicPr>
            <a:picLocks noChangeAspect="1"/>
          </p:cNvPicPr>
          <p:nvPr/>
        </p:nvPicPr>
        <p:blipFill>
          <a:blip r:embed="rId3"/>
          <a:stretch>
            <a:fillRect/>
          </a:stretch>
        </p:blipFill>
        <p:spPr>
          <a:xfrm>
            <a:off x="9488924" y="2735461"/>
            <a:ext cx="4347567" cy="907256"/>
          </a:xfrm>
          <a:prstGeom prst="rect">
            <a:avLst/>
          </a:prstGeom>
        </p:spPr>
      </p:pic>
      <p:sp>
        <p:nvSpPr>
          <p:cNvPr id="10" name="Text 5"/>
          <p:cNvSpPr/>
          <p:nvPr/>
        </p:nvSpPr>
        <p:spPr>
          <a:xfrm>
            <a:off x="9715738" y="386953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EHR Systems</a:t>
            </a:r>
            <a:endParaRPr lang="en-US" sz="2200" dirty="0"/>
          </a:p>
        </p:txBody>
      </p:sp>
      <p:sp>
        <p:nvSpPr>
          <p:cNvPr id="11" name="Text 6"/>
          <p:cNvSpPr/>
          <p:nvPr/>
        </p:nvSpPr>
        <p:spPr>
          <a:xfrm>
            <a:off x="9715738" y="4359950"/>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Seamless electronic health record integration for comprehensive patient documentation</a:t>
            </a:r>
            <a:endParaRPr lang="en-US" sz="1750" dirty="0"/>
          </a:p>
        </p:txBody>
      </p:sp>
      <p:sp>
        <p:nvSpPr>
          <p:cNvPr id="12" name="Text 7"/>
          <p:cNvSpPr/>
          <p:nvPr/>
        </p:nvSpPr>
        <p:spPr>
          <a:xfrm>
            <a:off x="793790" y="5930622"/>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The system's adaptable architecture positions it as a cornerstone technology for smart healthcare transformation, supporting advanced medical management and improved patient outcomes.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2025-10-03T13:14:58Z</dcterms:created>
  <dcterms:modified xsi:type="dcterms:W3CDTF">2025-10-03T13:14:58Z</dcterms:modified>
</cp:coreProperties>
</file>